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0"/>
  </p:handoutMasterIdLst>
  <p:sldIdLst>
    <p:sldId id="257" r:id="rId2"/>
    <p:sldId id="291" r:id="rId3"/>
    <p:sldId id="293" r:id="rId4"/>
    <p:sldId id="292" r:id="rId5"/>
    <p:sldId id="285" r:id="rId6"/>
    <p:sldId id="284" r:id="rId7"/>
    <p:sldId id="290" r:id="rId8"/>
    <p:sldId id="273" r:id="rId9"/>
  </p:sldIdLst>
  <p:sldSz cx="9144000" cy="6858000" type="screen4x3"/>
  <p:notesSz cx="9236075"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93651" autoAdjust="0"/>
  </p:normalViewPr>
  <p:slideViewPr>
    <p:cSldViewPr>
      <p:cViewPr varScale="1">
        <p:scale>
          <a:sx n="80" d="100"/>
          <a:sy n="80" d="100"/>
        </p:scale>
        <p:origin x="1579" y="62"/>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552" y="-102"/>
      </p:cViewPr>
      <p:guideLst>
        <p:guide orient="horz" pos="2208"/>
        <p:guide pos="29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1440" tIns="45720" rIns="91440" bIns="45720" rtlCol="0"/>
          <a:lstStyle>
            <a:lvl1pPr algn="l">
              <a:defRPr sz="1200"/>
            </a:lvl1pPr>
          </a:lstStyle>
          <a:p>
            <a:endParaRPr lang="en-US" dirty="0"/>
          </a:p>
        </p:txBody>
      </p:sp>
      <p:sp>
        <p:nvSpPr>
          <p:cNvPr id="4" name="Footer Placeholder 3"/>
          <p:cNvSpPr>
            <a:spLocks noGrp="1"/>
          </p:cNvSpPr>
          <p:nvPr>
            <p:ph type="ftr" sz="quarter" idx="2"/>
          </p:nvPr>
        </p:nvSpPr>
        <p:spPr>
          <a:xfrm>
            <a:off x="0" y="6658664"/>
            <a:ext cx="4002299" cy="35052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31640" y="6658664"/>
            <a:ext cx="4002299" cy="350520"/>
          </a:xfrm>
          <a:prstGeom prst="rect">
            <a:avLst/>
          </a:prstGeom>
        </p:spPr>
        <p:txBody>
          <a:bodyPr vert="horz" lIns="91440" tIns="45720" rIns="91440" bIns="45720" rtlCol="0" anchor="b"/>
          <a:lstStyle>
            <a:lvl1pPr algn="r">
              <a:defRPr sz="1200"/>
            </a:lvl1pPr>
          </a:lstStyle>
          <a:p>
            <a:fld id="{EDC02D76-6718-4BF1-B497-CF9F1B72FA31}" type="slidenum">
              <a:rPr lang="en-US" smtClean="0"/>
              <a:pPr/>
              <a:t>‹#›</a:t>
            </a:fld>
            <a:endParaRPr lang="en-US" dirty="0"/>
          </a:p>
        </p:txBody>
      </p:sp>
    </p:spTree>
    <p:extLst>
      <p:ext uri="{BB962C8B-B14F-4D97-AF65-F5344CB8AC3E}">
        <p14:creationId xmlns:p14="http://schemas.microsoft.com/office/powerpoint/2010/main" val="46307924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31A9AE-CDC7-49E1-8B17-8C1922B774D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1B446F-534A-47A5-8266-D58ADF6309FC}" type="datetimeFigureOut">
              <a:rPr lang="en-US" smtClean="0"/>
              <a:pPr/>
              <a:t>6/2/2017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C31A9AE-CDC7-49E1-8B17-8C1922B774D2}"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11B446F-534A-47A5-8266-D58ADF6309FC}" type="datetimeFigureOut">
              <a:rPr lang="en-US" smtClean="0"/>
              <a:pPr/>
              <a:t>6/2/2017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31A9AE-CDC7-49E1-8B17-8C1922B774D2}"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www.ny.gov/programs/new-york-state-paid-family-leave"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1"/>
          <p:cNvSpPr txBox="1">
            <a:spLocks noChangeArrowheads="1"/>
          </p:cNvSpPr>
          <p:nvPr/>
        </p:nvSpPr>
        <p:spPr bwMode="auto">
          <a:xfrm>
            <a:off x="1" y="5715000"/>
            <a:ext cx="9144000" cy="519113"/>
          </a:xfrm>
          <a:prstGeom prst="rect">
            <a:avLst/>
          </a:prstGeom>
          <a:noFill/>
          <a:ln w="9525">
            <a:noFill/>
            <a:miter lim="800000"/>
            <a:headEnd/>
            <a:tailEnd/>
          </a:ln>
        </p:spPr>
        <p:txBody>
          <a:bodyPr wrap="square">
            <a:spAutoFit/>
          </a:bodyPr>
          <a:lstStyle/>
          <a:p>
            <a:pPr algn="ctr">
              <a:spcBef>
                <a:spcPct val="50000"/>
              </a:spcBef>
            </a:pPr>
            <a:r>
              <a:rPr lang="en-US" sz="2800" dirty="0">
                <a:latin typeface="Monotype Corsiva" panose="03010101010201010101" pitchFamily="66" charset="0"/>
              </a:rPr>
              <a:t>“Your success is our goal.”</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1460500"/>
            <a:ext cx="6248400" cy="3937000"/>
          </a:xfrm>
          <a:prstGeom prst="rect">
            <a:avLst/>
          </a:prstGeom>
          <a:ln>
            <a:noFill/>
          </a:ln>
          <a:effectLst>
            <a:softEdge rad="1270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772400" cy="1066800"/>
          </a:xfrm>
        </p:spPr>
        <p:txBody>
          <a:bodyPr/>
          <a:lstStyle/>
          <a:p>
            <a:r>
              <a:rPr lang="en-US" sz="4400" dirty="0" smtClean="0"/>
              <a:t>   PFL Employee Cost Announced</a:t>
            </a:r>
            <a:endParaRPr lang="en-US" sz="4400" dirty="0"/>
          </a:p>
        </p:txBody>
      </p:sp>
      <p:sp>
        <p:nvSpPr>
          <p:cNvPr id="3" name="Text Placeholder 2"/>
          <p:cNvSpPr>
            <a:spLocks noGrp="1"/>
          </p:cNvSpPr>
          <p:nvPr>
            <p:ph type="body" idx="1"/>
          </p:nvPr>
        </p:nvSpPr>
        <p:spPr>
          <a:xfrm>
            <a:off x="457200" y="2286000"/>
            <a:ext cx="7772400" cy="3810000"/>
          </a:xfrm>
        </p:spPr>
        <p:txBody>
          <a:bodyPr>
            <a:normAutofit fontScale="77500" lnSpcReduction="20000"/>
          </a:bodyPr>
          <a:lstStyle/>
          <a:p>
            <a:endParaRPr lang="en-US" dirty="0" smtClean="0"/>
          </a:p>
          <a:p>
            <a:endParaRPr lang="en-US" dirty="0" smtClean="0"/>
          </a:p>
          <a:p>
            <a:endParaRPr lang="en-US" dirty="0" smtClean="0"/>
          </a:p>
          <a:p>
            <a:endParaRPr lang="en-US" dirty="0"/>
          </a:p>
          <a:p>
            <a:endParaRPr lang="en-US" dirty="0" smtClean="0"/>
          </a:p>
          <a:p>
            <a:endParaRPr lang="en-US" dirty="0" smtClean="0"/>
          </a:p>
          <a:p>
            <a:endParaRPr lang="en-US" dirty="0" smtClean="0"/>
          </a:p>
          <a:p>
            <a:endParaRPr lang="en-US" dirty="0" smtClean="0"/>
          </a:p>
          <a:p>
            <a:endParaRPr lang="en-US" dirty="0"/>
          </a:p>
          <a:p>
            <a:endParaRPr lang="en-US" dirty="0" smtClean="0"/>
          </a:p>
          <a:p>
            <a:endParaRPr lang="en-US" dirty="0"/>
          </a:p>
          <a:p>
            <a:pPr algn="ctr"/>
            <a:r>
              <a:rPr lang="en-US" dirty="0" smtClean="0"/>
              <a:t>As a comparison to other PFL programs, New Jersey is charging employees an annualized cost for 2017 of $33.50 annually.  </a:t>
            </a:r>
          </a:p>
          <a:p>
            <a:pPr algn="ctr"/>
            <a:endParaRPr lang="en-US" dirty="0" smtClean="0"/>
          </a:p>
          <a:p>
            <a:pPr algn="ctr"/>
            <a:r>
              <a:rPr lang="en-US" sz="1300" dirty="0" smtClean="0"/>
              <a:t>*The NY Department of Labor updates  the Statewide AWW every July 1</a:t>
            </a:r>
            <a:r>
              <a:rPr lang="en-US" sz="1300" baseline="30000" dirty="0" smtClean="0"/>
              <a:t>st</a:t>
            </a:r>
            <a:r>
              <a:rPr lang="en-US" sz="1300" dirty="0" smtClean="0"/>
              <a:t>.</a:t>
            </a:r>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03470097"/>
              </p:ext>
            </p:extLst>
          </p:nvPr>
        </p:nvGraphicFramePr>
        <p:xfrm>
          <a:off x="457200" y="1752600"/>
          <a:ext cx="8001000" cy="2595880"/>
        </p:xfrm>
        <a:graphic>
          <a:graphicData uri="http://schemas.openxmlformats.org/drawingml/2006/table">
            <a:tbl>
              <a:tblPr firstRow="1" bandRow="1">
                <a:tableStyleId>{5C22544A-7EE6-4342-B048-85BDC9FD1C3A}</a:tableStyleId>
              </a:tblPr>
              <a:tblGrid>
                <a:gridCol w="2667000"/>
                <a:gridCol w="2667000"/>
                <a:gridCol w="2667000"/>
              </a:tblGrid>
              <a:tr h="370840">
                <a:tc>
                  <a:txBody>
                    <a:bodyPr/>
                    <a:lstStyle/>
                    <a:p>
                      <a:endParaRPr lang="en-US" dirty="0"/>
                    </a:p>
                  </a:txBody>
                  <a:tcPr>
                    <a:solidFill>
                      <a:schemeClr val="accent3"/>
                    </a:solidFill>
                  </a:tcPr>
                </a:tc>
                <a:tc>
                  <a:txBody>
                    <a:bodyPr/>
                    <a:lstStyle/>
                    <a:p>
                      <a:pPr algn="ctr"/>
                      <a:r>
                        <a:rPr lang="en-US" sz="1800" dirty="0" smtClean="0">
                          <a:latin typeface="Segoe UI Semibold" panose="020B0702040204020203" pitchFamily="34" charset="0"/>
                        </a:rPr>
                        <a:t>PFL</a:t>
                      </a:r>
                      <a:endParaRPr lang="en-US" sz="1800" dirty="0">
                        <a:latin typeface="Segoe UI Semibold" panose="020B0702040204020203" pitchFamily="34" charset="0"/>
                      </a:endParaRPr>
                    </a:p>
                  </a:txBody>
                  <a:tcPr>
                    <a:solidFill>
                      <a:schemeClr val="accent3"/>
                    </a:solidFill>
                  </a:tcPr>
                </a:tc>
                <a:tc>
                  <a:txBody>
                    <a:bodyPr/>
                    <a:lstStyle/>
                    <a:p>
                      <a:pPr algn="ctr"/>
                      <a:r>
                        <a:rPr lang="en-US" sz="1800" dirty="0" smtClean="0">
                          <a:latin typeface="Segoe UI Semibold" panose="020B0702040204020203" pitchFamily="34" charset="0"/>
                        </a:rPr>
                        <a:t>NYDBL</a:t>
                      </a:r>
                      <a:endParaRPr lang="en-US" sz="1800" dirty="0">
                        <a:latin typeface="Segoe UI Semibold" panose="020B0702040204020203" pitchFamily="34" charset="0"/>
                      </a:endParaRPr>
                    </a:p>
                  </a:txBody>
                  <a:tcPr>
                    <a:solidFill>
                      <a:schemeClr val="accent3"/>
                    </a:solidFill>
                  </a:tcPr>
                </a:tc>
              </a:tr>
              <a:tr h="370840">
                <a:tc>
                  <a:txBody>
                    <a:bodyPr/>
                    <a:lstStyle/>
                    <a:p>
                      <a:pPr algn="ctr"/>
                      <a:r>
                        <a:rPr lang="en-US" sz="1600" dirty="0" smtClean="0">
                          <a:solidFill>
                            <a:schemeClr val="bg1"/>
                          </a:solidFill>
                          <a:latin typeface="Segoe UI Semibold" panose="020B0702040204020203" pitchFamily="34" charset="0"/>
                        </a:rPr>
                        <a:t>Premium Payment</a:t>
                      </a:r>
                      <a:endParaRPr lang="en-US" sz="1600" dirty="0">
                        <a:solidFill>
                          <a:schemeClr val="bg1"/>
                        </a:solidFill>
                        <a:latin typeface="Segoe UI Semibold" panose="020B0702040204020203" pitchFamily="34" charset="0"/>
                      </a:endParaRPr>
                    </a:p>
                  </a:txBody>
                  <a:tcPr>
                    <a:solidFill>
                      <a:schemeClr val="tx2">
                        <a:lumMod val="90000"/>
                      </a:schemeClr>
                    </a:solidFill>
                  </a:tcPr>
                </a:tc>
                <a:tc>
                  <a:txBody>
                    <a:bodyPr/>
                    <a:lstStyle/>
                    <a:p>
                      <a:pPr algn="ctr"/>
                      <a:r>
                        <a:rPr lang="en-US" sz="1600" dirty="0" smtClean="0">
                          <a:solidFill>
                            <a:schemeClr val="bg1"/>
                          </a:solidFill>
                          <a:latin typeface="Segoe UI Semibold" panose="020B0702040204020203" pitchFamily="34" charset="0"/>
                        </a:rPr>
                        <a:t>100% Employee Paid</a:t>
                      </a:r>
                      <a:endParaRPr lang="en-US" sz="1600" dirty="0">
                        <a:solidFill>
                          <a:schemeClr val="bg1"/>
                        </a:solidFill>
                        <a:latin typeface="Segoe UI Semibold" panose="020B0702040204020203" pitchFamily="34" charset="0"/>
                      </a:endParaRPr>
                    </a:p>
                  </a:txBody>
                  <a:tcPr>
                    <a:solidFill>
                      <a:schemeClr val="tx2">
                        <a:lumMod val="90000"/>
                      </a:schemeClr>
                    </a:solidFill>
                  </a:tcPr>
                </a:tc>
                <a:tc>
                  <a:txBody>
                    <a:bodyPr/>
                    <a:lstStyle/>
                    <a:p>
                      <a:pPr algn="ctr"/>
                      <a:r>
                        <a:rPr lang="en-US" sz="1600" dirty="0" smtClean="0">
                          <a:solidFill>
                            <a:schemeClr val="bg1"/>
                          </a:solidFill>
                          <a:latin typeface="Segoe UI Semibold" panose="020B0702040204020203" pitchFamily="34" charset="0"/>
                        </a:rPr>
                        <a:t>Optional Employee Contribution</a:t>
                      </a:r>
                    </a:p>
                  </a:txBody>
                  <a:tcPr>
                    <a:solidFill>
                      <a:schemeClr val="tx2">
                        <a:lumMod val="90000"/>
                      </a:schemeClr>
                    </a:solidFill>
                  </a:tcPr>
                </a:tc>
              </a:tr>
              <a:tr h="370840">
                <a:tc>
                  <a:txBody>
                    <a:bodyPr/>
                    <a:lstStyle/>
                    <a:p>
                      <a:pPr algn="ctr"/>
                      <a:r>
                        <a:rPr lang="en-US" sz="1600" dirty="0" smtClean="0">
                          <a:solidFill>
                            <a:schemeClr val="bg1"/>
                          </a:solidFill>
                          <a:latin typeface="Segoe UI Semibold" panose="020B0702040204020203" pitchFamily="34" charset="0"/>
                        </a:rPr>
                        <a:t>Employee Cost </a:t>
                      </a:r>
                      <a:endParaRPr lang="en-US" sz="1600" dirty="0">
                        <a:solidFill>
                          <a:schemeClr val="bg1"/>
                        </a:solidFill>
                        <a:latin typeface="Segoe UI Semibold" panose="020B0702040204020203" pitchFamily="34" charset="0"/>
                      </a:endParaRPr>
                    </a:p>
                  </a:txBody>
                  <a:tcPr>
                    <a:solidFill>
                      <a:schemeClr val="tx2"/>
                    </a:solidFill>
                  </a:tcPr>
                </a:tc>
                <a:tc>
                  <a:txBody>
                    <a:bodyPr/>
                    <a:lstStyle/>
                    <a:p>
                      <a:pPr algn="ctr"/>
                      <a:r>
                        <a:rPr lang="en-US" sz="1600" dirty="0" smtClean="0">
                          <a:solidFill>
                            <a:schemeClr val="bg1"/>
                          </a:solidFill>
                          <a:latin typeface="Segoe UI Semibold" panose="020B0702040204020203" pitchFamily="34" charset="0"/>
                        </a:rPr>
                        <a:t>Maximum of $85.80 annually</a:t>
                      </a:r>
                      <a:endParaRPr lang="en-US" sz="1600" dirty="0">
                        <a:solidFill>
                          <a:schemeClr val="bg1"/>
                        </a:solidFill>
                        <a:latin typeface="Segoe UI Semibold" panose="020B0702040204020203" pitchFamily="34" charset="0"/>
                      </a:endParaRPr>
                    </a:p>
                  </a:txBody>
                  <a:tcPr>
                    <a:solidFill>
                      <a:schemeClr val="tx2"/>
                    </a:solidFill>
                  </a:tcPr>
                </a:tc>
                <a:tc>
                  <a:txBody>
                    <a:bodyPr/>
                    <a:lstStyle/>
                    <a:p>
                      <a:pPr algn="ctr"/>
                      <a:r>
                        <a:rPr lang="en-US" sz="1600" dirty="0" smtClean="0">
                          <a:solidFill>
                            <a:schemeClr val="bg1"/>
                          </a:solidFill>
                          <a:latin typeface="Segoe UI Semibold" panose="020B0702040204020203" pitchFamily="34" charset="0"/>
                        </a:rPr>
                        <a:t>Maximum of $31.20 annually</a:t>
                      </a:r>
                    </a:p>
                  </a:txBody>
                  <a:tcPr>
                    <a:solidFill>
                      <a:schemeClr val="tx2"/>
                    </a:solidFill>
                  </a:tcPr>
                </a:tc>
              </a:tr>
              <a:tr h="370840">
                <a:tc>
                  <a:txBody>
                    <a:bodyPr/>
                    <a:lstStyle/>
                    <a:p>
                      <a:pPr algn="ctr"/>
                      <a:r>
                        <a:rPr lang="en-US" sz="1600" dirty="0" smtClean="0">
                          <a:solidFill>
                            <a:schemeClr val="bg1"/>
                          </a:solidFill>
                          <a:latin typeface="Segoe UI Semibold" panose="020B0702040204020203" pitchFamily="34" charset="0"/>
                        </a:rPr>
                        <a:t>Rate Calculation</a:t>
                      </a:r>
                      <a:endParaRPr lang="en-US" sz="1600" dirty="0">
                        <a:solidFill>
                          <a:schemeClr val="bg1"/>
                        </a:solidFill>
                        <a:latin typeface="Segoe UI Semibold" panose="020B0702040204020203" pitchFamily="34" charset="0"/>
                      </a:endParaRPr>
                    </a:p>
                  </a:txBody>
                  <a:tcPr>
                    <a:solidFill>
                      <a:schemeClr val="tx2">
                        <a:lumMod val="90000"/>
                      </a:schemeClr>
                    </a:solidFill>
                  </a:tcPr>
                </a:tc>
                <a:tc>
                  <a:txBody>
                    <a:bodyPr/>
                    <a:lstStyle/>
                    <a:p>
                      <a:pPr algn="ctr"/>
                      <a:r>
                        <a:rPr lang="en-US" sz="1600" dirty="0" smtClean="0">
                          <a:solidFill>
                            <a:schemeClr val="bg1"/>
                          </a:solidFill>
                          <a:latin typeface="Segoe UI Semibold" panose="020B0702040204020203" pitchFamily="34" charset="0"/>
                        </a:rPr>
                        <a:t>.126% of the employee’s weekly wage</a:t>
                      </a:r>
                      <a:r>
                        <a:rPr lang="en-US" sz="1600" baseline="0" dirty="0" smtClean="0">
                          <a:solidFill>
                            <a:schemeClr val="bg1"/>
                          </a:solidFill>
                          <a:latin typeface="Segoe UI Semibold" panose="020B0702040204020203" pitchFamily="34" charset="0"/>
                        </a:rPr>
                        <a:t> based on a maximum covered payroll of $1,305.92</a:t>
                      </a:r>
                      <a:endParaRPr lang="en-US" sz="1600" dirty="0">
                        <a:solidFill>
                          <a:schemeClr val="bg1"/>
                        </a:solidFill>
                        <a:latin typeface="Segoe UI Semibold" panose="020B0702040204020203" pitchFamily="34" charset="0"/>
                      </a:endParaRPr>
                    </a:p>
                  </a:txBody>
                  <a:tcPr>
                    <a:solidFill>
                      <a:schemeClr val="tx2">
                        <a:lumMod val="90000"/>
                      </a:schemeClr>
                    </a:solidFill>
                  </a:tcPr>
                </a:tc>
                <a:tc>
                  <a:txBody>
                    <a:bodyPr/>
                    <a:lstStyle/>
                    <a:p>
                      <a:pPr algn="ctr"/>
                      <a:r>
                        <a:rPr lang="en-US" sz="1600" dirty="0" smtClean="0">
                          <a:solidFill>
                            <a:schemeClr val="bg1"/>
                          </a:solidFill>
                          <a:latin typeface="Segoe UI Semibold" panose="020B0702040204020203" pitchFamily="34" charset="0"/>
                        </a:rPr>
                        <a:t>.5% of the first $120 per week</a:t>
                      </a:r>
                    </a:p>
                  </a:txBody>
                  <a:tcPr>
                    <a:solidFill>
                      <a:schemeClr val="tx2">
                        <a:lumMod val="90000"/>
                      </a:schemeClr>
                    </a:solidFill>
                  </a:tcPr>
                </a:tc>
              </a:tr>
            </a:tbl>
          </a:graphicData>
        </a:graphic>
      </p:graphicFrame>
    </p:spTree>
    <p:extLst>
      <p:ext uri="{BB962C8B-B14F-4D97-AF65-F5344CB8AC3E}">
        <p14:creationId xmlns:p14="http://schemas.microsoft.com/office/powerpoint/2010/main" val="667888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772400" cy="1362456"/>
          </a:xfrm>
        </p:spPr>
        <p:txBody>
          <a:bodyPr/>
          <a:lstStyle/>
          <a:p>
            <a:r>
              <a:rPr lang="en-US" sz="5400" dirty="0" smtClean="0"/>
              <a:t>Considerations….</a:t>
            </a:r>
            <a:endParaRPr lang="en-US" sz="5400" dirty="0"/>
          </a:p>
        </p:txBody>
      </p:sp>
      <p:sp>
        <p:nvSpPr>
          <p:cNvPr id="3" name="Text Placeholder 2"/>
          <p:cNvSpPr>
            <a:spLocks noGrp="1"/>
          </p:cNvSpPr>
          <p:nvPr>
            <p:ph type="body" idx="1"/>
          </p:nvPr>
        </p:nvSpPr>
        <p:spPr>
          <a:xfrm>
            <a:off x="457200" y="1676400"/>
            <a:ext cx="7772400" cy="4572000"/>
          </a:xfrm>
        </p:spPr>
        <p:txBody>
          <a:bodyPr>
            <a:normAutofit/>
          </a:bodyPr>
          <a:lstStyle/>
          <a:p>
            <a:pPr marL="342900" indent="-342900">
              <a:buFont typeface="Arial" panose="020B0604020202020204" pitchFamily="34" charset="0"/>
              <a:buChar char="•"/>
            </a:pPr>
            <a:r>
              <a:rPr lang="en-US" dirty="0">
                <a:latin typeface="Segoe UI Semibold" panose="020B0702040204020203" pitchFamily="34" charset="0"/>
              </a:rPr>
              <a:t>The cost for PFL will most likely prove greater than the total premium employers pay for NYDBL coverage</a:t>
            </a:r>
            <a:r>
              <a:rPr lang="en-US" dirty="0" smtClean="0">
                <a:latin typeface="Segoe UI Semibold" panose="020B0702040204020203" pitchFamily="34" charset="0"/>
              </a:rPr>
              <a:t>.</a:t>
            </a:r>
          </a:p>
          <a:p>
            <a:endParaRPr lang="en-US" dirty="0" smtClean="0">
              <a:latin typeface="Segoe UI Semibold" panose="020B0702040204020203" pitchFamily="34" charset="0"/>
            </a:endParaRPr>
          </a:p>
          <a:p>
            <a:pPr marL="342900" indent="-342900">
              <a:buFont typeface="Arial" panose="020B0604020202020204" pitchFamily="34" charset="0"/>
              <a:buChar char="•"/>
            </a:pPr>
            <a:r>
              <a:rPr lang="en-US" dirty="0" smtClean="0">
                <a:latin typeface="Segoe UI Semibold" panose="020B0702040204020203" pitchFamily="34" charset="0"/>
              </a:rPr>
              <a:t>Will the addition of PFL result in the weekly benefit for NY DBL being increased to be more in line with PFL weekly benefits?</a:t>
            </a:r>
          </a:p>
          <a:p>
            <a:endParaRPr lang="en-US" dirty="0" smtClean="0">
              <a:latin typeface="Segoe UI Semibold" panose="020B0702040204020203" pitchFamily="34" charset="0"/>
            </a:endParaRPr>
          </a:p>
          <a:p>
            <a:pPr marL="342900" indent="-342900">
              <a:buFont typeface="Arial" panose="020B0604020202020204" pitchFamily="34" charset="0"/>
              <a:buChar char="•"/>
            </a:pPr>
            <a:r>
              <a:rPr lang="en-US" dirty="0" smtClean="0">
                <a:latin typeface="Segoe UI Semibold" panose="020B0702040204020203" pitchFamily="34" charset="0"/>
              </a:rPr>
              <a:t>How will the PFL benefits be taxed</a:t>
            </a:r>
            <a:r>
              <a:rPr lang="en-US" dirty="0" smtClean="0">
                <a:latin typeface="Segoe UI Semibold" panose="020B0702040204020203" pitchFamily="34" charset="0"/>
              </a:rPr>
              <a:t>?  Will the contributions be taken on pre-tax basis?</a:t>
            </a:r>
            <a:endParaRPr lang="en-US" dirty="0" smtClean="0">
              <a:latin typeface="Segoe UI Semibold" panose="020B0702040204020203" pitchFamily="34" charset="0"/>
            </a:endParaRPr>
          </a:p>
          <a:p>
            <a:endParaRPr lang="en-US" dirty="0" smtClean="0">
              <a:latin typeface="Segoe UI Semibold" panose="020B0702040204020203" pitchFamily="34" charset="0"/>
            </a:endParaRPr>
          </a:p>
          <a:p>
            <a:pPr marL="342900" indent="-342900">
              <a:buFont typeface="Arial" panose="020B0604020202020204" pitchFamily="34" charset="0"/>
              <a:buChar char="•"/>
            </a:pPr>
            <a:r>
              <a:rPr lang="en-US" dirty="0" smtClean="0">
                <a:latin typeface="Segoe UI Semibold" panose="020B0702040204020203" pitchFamily="34" charset="0"/>
              </a:rPr>
              <a:t>How will the addition of PFL impact rates on experience rated NY DBL policies?</a:t>
            </a:r>
          </a:p>
          <a:p>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91135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57200" y="1600200"/>
            <a:ext cx="8229600" cy="4525963"/>
          </a:xfrm>
          <a:prstGeom prst="rect">
            <a:avLst/>
          </a:prstGeom>
        </p:spPr>
        <p:txBody>
          <a:bodyPr vert="horz" lIns="45720" rIns="45720" anchor="t">
            <a:normAutofit lnSpcReduction="10000"/>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US" sz="2400" dirty="0" smtClean="0"/>
          </a:p>
          <a:p>
            <a:r>
              <a:rPr lang="en-US" sz="2000" dirty="0" smtClean="0">
                <a:latin typeface="Segoe UI Semibold" panose="020B0702040204020203" pitchFamily="34" charset="0"/>
              </a:rPr>
              <a:t>NY State has passed a Paid Family Leave Benefit which will be added to existing Statutory NY DBL policies beginning 1/1/18.</a:t>
            </a:r>
          </a:p>
          <a:p>
            <a:endParaRPr lang="en-US" sz="2000" dirty="0" smtClean="0">
              <a:latin typeface="Segoe UI Semibold" panose="020B0702040204020203" pitchFamily="34" charset="0"/>
            </a:endParaRPr>
          </a:p>
          <a:p>
            <a:r>
              <a:rPr lang="en-US" sz="2000" dirty="0" smtClean="0">
                <a:latin typeface="Segoe UI Semibold" panose="020B0702040204020203" pitchFamily="34" charset="0"/>
              </a:rPr>
              <a:t>Paid Family Leave is designed to provide partial income replacement for an employee who takes time away from work  for family events such as:</a:t>
            </a:r>
          </a:p>
          <a:p>
            <a:endParaRPr lang="en-US" sz="2000" dirty="0" smtClean="0">
              <a:latin typeface="Segoe UI Semibold" panose="020B0702040204020203" pitchFamily="34" charset="0"/>
            </a:endParaRPr>
          </a:p>
          <a:p>
            <a:pPr marL="342900" indent="-342900">
              <a:buFont typeface="Arial" panose="020B0604020202020204" pitchFamily="34" charset="0"/>
              <a:buChar char="•"/>
            </a:pPr>
            <a:r>
              <a:rPr lang="en-US" sz="2000" dirty="0" smtClean="0">
                <a:latin typeface="Segoe UI Semibold" panose="020B0702040204020203" pitchFamily="34" charset="0"/>
              </a:rPr>
              <a:t>Welcoming a new child to the family</a:t>
            </a:r>
          </a:p>
          <a:p>
            <a:pPr marL="342900" indent="-342900">
              <a:buFont typeface="Arial" panose="020B0604020202020204" pitchFamily="34" charset="0"/>
              <a:buChar char="•"/>
            </a:pPr>
            <a:r>
              <a:rPr lang="en-US" sz="2000" dirty="0" smtClean="0">
                <a:latin typeface="Segoe UI Semibold" panose="020B0702040204020203" pitchFamily="34" charset="0"/>
              </a:rPr>
              <a:t>Caring for a family </a:t>
            </a:r>
            <a:r>
              <a:rPr lang="en-US" sz="2000" dirty="0">
                <a:latin typeface="Segoe UI Semibold" panose="020B0702040204020203" pitchFamily="34" charset="0"/>
              </a:rPr>
              <a:t>m</a:t>
            </a:r>
            <a:r>
              <a:rPr lang="en-US" sz="2000" dirty="0" smtClean="0">
                <a:latin typeface="Segoe UI Semibold" panose="020B0702040204020203" pitchFamily="34" charset="0"/>
              </a:rPr>
              <a:t>ember with a serious health condition</a:t>
            </a:r>
          </a:p>
          <a:p>
            <a:pPr marL="342900" indent="-342900">
              <a:buFont typeface="Arial" panose="020B0604020202020204" pitchFamily="34" charset="0"/>
              <a:buChar char="•"/>
            </a:pPr>
            <a:r>
              <a:rPr lang="en-US" sz="2000" dirty="0" smtClean="0">
                <a:latin typeface="Segoe UI Semibold" panose="020B0702040204020203" pitchFamily="34" charset="0"/>
              </a:rPr>
              <a:t>Preparing for a family member’s military service requirement</a:t>
            </a:r>
          </a:p>
          <a:p>
            <a:pPr marL="457200" indent="-457200">
              <a:buFont typeface="Wingdings 2"/>
              <a:buAutoNum type="alphaLcParenR"/>
            </a:pPr>
            <a:endParaRPr lang="en-US" sz="2000" dirty="0"/>
          </a:p>
          <a:p>
            <a:pPr algn="ctr"/>
            <a:r>
              <a:rPr lang="en-US" sz="2000" i="1" dirty="0" smtClean="0"/>
              <a:t>*</a:t>
            </a:r>
            <a:r>
              <a:rPr lang="en-US" sz="1400" i="1" dirty="0" smtClean="0"/>
              <a:t>The above are a few examples of paid family leave events</a:t>
            </a:r>
          </a:p>
        </p:txBody>
      </p:sp>
      <p:sp>
        <p:nvSpPr>
          <p:cNvPr id="7" name="Title 1"/>
          <p:cNvSpPr>
            <a:spLocks noGrp="1"/>
          </p:cNvSpPr>
          <p:nvPr>
            <p:ph type="title"/>
          </p:nvPr>
        </p:nvSpPr>
        <p:spPr>
          <a:xfrm>
            <a:off x="457200" y="609600"/>
            <a:ext cx="8229600" cy="1143000"/>
          </a:xfrm>
        </p:spPr>
        <p:txBody>
          <a:bodyPr/>
          <a:lstStyle/>
          <a:p>
            <a:r>
              <a:rPr lang="en-US" dirty="0" smtClean="0"/>
              <a:t/>
            </a:r>
            <a:br>
              <a:rPr lang="en-US" dirty="0" smtClean="0"/>
            </a:br>
            <a:r>
              <a:rPr lang="en-US" dirty="0"/>
              <a:t/>
            </a:r>
            <a:br>
              <a:rPr lang="en-US" dirty="0"/>
            </a:br>
            <a:r>
              <a:rPr lang="en-US" dirty="0" smtClean="0"/>
              <a:t/>
            </a:r>
            <a:br>
              <a:rPr lang="en-US" dirty="0" smtClean="0"/>
            </a:br>
            <a:r>
              <a:rPr lang="en-US" sz="4400" dirty="0" smtClean="0"/>
              <a:t>Paid Family </a:t>
            </a:r>
            <a:r>
              <a:rPr lang="en-US" sz="4400" dirty="0" smtClean="0"/>
              <a:t>Leave Highlights</a:t>
            </a:r>
            <a:r>
              <a:rPr lang="en-US" dirty="0" smtClean="0"/>
              <a:t> </a:t>
            </a:r>
            <a:endParaRPr lang="en-US" dirty="0"/>
          </a:p>
        </p:txBody>
      </p:sp>
    </p:spTree>
    <p:extLst>
      <p:ext uri="{BB962C8B-B14F-4D97-AF65-F5344CB8AC3E}">
        <p14:creationId xmlns:p14="http://schemas.microsoft.com/office/powerpoint/2010/main" val="1849144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533400"/>
            <a:ext cx="8229600" cy="114300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endParaRPr lang="en-US" dirty="0" smtClean="0"/>
          </a:p>
          <a:p>
            <a:endParaRPr lang="en-US" dirty="0" smtClean="0"/>
          </a:p>
          <a:p>
            <a:r>
              <a:rPr lang="en-US" sz="4400" dirty="0" smtClean="0"/>
              <a:t>What You Need to Know….</a:t>
            </a:r>
            <a:endParaRPr lang="en-US" sz="4400" dirty="0"/>
          </a:p>
        </p:txBody>
      </p:sp>
      <p:sp>
        <p:nvSpPr>
          <p:cNvPr id="4" name="Content Placeholder 2"/>
          <p:cNvSpPr txBox="1">
            <a:spLocks/>
          </p:cNvSpPr>
          <p:nvPr/>
        </p:nvSpPr>
        <p:spPr>
          <a:xfrm>
            <a:off x="457200" y="1981200"/>
            <a:ext cx="8229600" cy="4525963"/>
          </a:xfrm>
          <a:prstGeom prst="rect">
            <a:avLst/>
          </a:prstGeom>
        </p:spPr>
        <p:txBody>
          <a:bodyPr vert="horz" lIns="45720" rIns="45720" anchor="t">
            <a:normAutofit fontScale="92500" lnSpcReduction="10000"/>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285750" indent="-285750">
              <a:buFont typeface="Arial" panose="020B0604020202020204" pitchFamily="34" charset="0"/>
              <a:buChar char="•"/>
            </a:pPr>
            <a:r>
              <a:rPr lang="en-US" dirty="0" smtClean="0">
                <a:latin typeface="Segoe UI Semibold" panose="020B0702040204020203" pitchFamily="34" charset="0"/>
              </a:rPr>
              <a:t>By amendment, PFL will be added to existing NY DBL policies.</a:t>
            </a:r>
          </a:p>
          <a:p>
            <a:pPr marL="285750" indent="-285750">
              <a:buFont typeface="Arial" panose="020B0604020202020204" pitchFamily="34" charset="0"/>
              <a:buChar char="•"/>
            </a:pPr>
            <a:endParaRPr lang="en-US" dirty="0">
              <a:latin typeface="Segoe UI Semibold" panose="020B0702040204020203" pitchFamily="34" charset="0"/>
            </a:endParaRPr>
          </a:p>
          <a:p>
            <a:pPr marL="285750" indent="-285750">
              <a:buFont typeface="Arial" panose="020B0604020202020204" pitchFamily="34" charset="0"/>
              <a:buChar char="•"/>
            </a:pPr>
            <a:r>
              <a:rPr lang="en-US" dirty="0" smtClean="0">
                <a:latin typeface="Segoe UI Semibold" panose="020B0702040204020203" pitchFamily="34" charset="0"/>
              </a:rPr>
              <a:t>PFL is applicable to Employers who are subject to NY DBL regulations, regardless of size.  </a:t>
            </a:r>
          </a:p>
          <a:p>
            <a:pPr marL="285750" indent="-285750">
              <a:buFont typeface="Arial" panose="020B0604020202020204" pitchFamily="34" charset="0"/>
              <a:buChar char="•"/>
            </a:pPr>
            <a:endParaRPr lang="en-US" dirty="0">
              <a:latin typeface="Segoe UI Semibold" panose="020B0702040204020203" pitchFamily="34" charset="0"/>
            </a:endParaRPr>
          </a:p>
          <a:p>
            <a:pPr marL="285750" indent="-285750">
              <a:buFont typeface="Arial" panose="020B0604020202020204" pitchFamily="34" charset="0"/>
              <a:buChar char="•"/>
            </a:pPr>
            <a:r>
              <a:rPr lang="en-US" dirty="0" smtClean="0">
                <a:latin typeface="Segoe UI Semibold" panose="020B0702040204020203" pitchFamily="34" charset="0"/>
              </a:rPr>
              <a:t>PFL will be 100% paid by Employees through payroll deduction.  (Employee contributions can begin as soon as 7/1/17).</a:t>
            </a:r>
          </a:p>
          <a:p>
            <a:pPr marL="285750" indent="-285750">
              <a:buFont typeface="Arial" panose="020B0604020202020204" pitchFamily="34" charset="0"/>
              <a:buChar char="•"/>
            </a:pPr>
            <a:endParaRPr lang="en-US" dirty="0">
              <a:latin typeface="Segoe UI Semibold" panose="020B0702040204020203" pitchFamily="34" charset="0"/>
            </a:endParaRPr>
          </a:p>
          <a:p>
            <a:pPr marL="285750" indent="-285750">
              <a:buFont typeface="Arial" panose="020B0604020202020204" pitchFamily="34" charset="0"/>
              <a:buChar char="•"/>
            </a:pPr>
            <a:r>
              <a:rPr lang="en-US" dirty="0" smtClean="0">
                <a:latin typeface="Segoe UI Semibold" panose="020B0702040204020203" pitchFamily="34" charset="0"/>
              </a:rPr>
              <a:t>PFL will be community rated.  All employees regardless of size will be charged the same cost.</a:t>
            </a:r>
          </a:p>
          <a:p>
            <a:pPr algn="ctr"/>
            <a:endParaRPr lang="en-US" sz="1200" i="1" dirty="0" smtClean="0"/>
          </a:p>
          <a:p>
            <a:pPr algn="ctr"/>
            <a:endParaRPr lang="en-US" sz="1200" i="1" dirty="0" smtClean="0"/>
          </a:p>
          <a:p>
            <a:pPr algn="ctr"/>
            <a:r>
              <a:rPr lang="en-US" sz="1300" i="1" dirty="0" smtClean="0"/>
              <a:t>For additional information on Paid Family Leave, please refer to the following website:</a:t>
            </a:r>
          </a:p>
          <a:p>
            <a:pPr algn="ctr"/>
            <a:endParaRPr lang="en-US" sz="1300" i="1" dirty="0" smtClean="0"/>
          </a:p>
          <a:p>
            <a:pPr algn="ctr"/>
            <a:r>
              <a:rPr lang="en-US" sz="1300" dirty="0" smtClean="0">
                <a:hlinkClick r:id="rId2"/>
              </a:rPr>
              <a:t>https://www.ny.gov/programs/new-york-state-paid-family-leave</a:t>
            </a:r>
            <a:endParaRPr lang="en-US" sz="1300" dirty="0" smtClean="0"/>
          </a:p>
          <a:p>
            <a:endParaRPr lang="en-US" sz="2400" dirty="0"/>
          </a:p>
        </p:txBody>
      </p:sp>
    </p:spTree>
    <p:extLst>
      <p:ext uri="{BB962C8B-B14F-4D97-AF65-F5344CB8AC3E}">
        <p14:creationId xmlns:p14="http://schemas.microsoft.com/office/powerpoint/2010/main" val="41550854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457200"/>
            <a:ext cx="8229600" cy="1143000"/>
          </a:xfrm>
          <a:prstGeom prst="rect">
            <a:avLst/>
          </a:prstGeom>
          <a:ln>
            <a:noFill/>
          </a:ln>
        </p:spPr>
        <p:txBody>
          <a:bodyPr vert="horz" lIns="0" tIns="0" rIns="0" bIns="0" anchor="b">
            <a:noAutofit/>
            <a:scene3d>
              <a:camera prst="orthographicFront"/>
              <a:lightRig rig="freezing" dir="t">
                <a:rot lat="0" lon="0" rev="5640000"/>
              </a:lightRig>
            </a:scene3d>
            <a:sp3d prstMaterial="flat">
              <a:bevelT w="38100" h="38100"/>
            </a:sp3d>
          </a:bodyPr>
          <a:lstStyle>
            <a:lvl1pPr algn="l" rtl="0" eaLnBrk="1" latinLnBrk="0" hangingPunct="1">
              <a:spcBef>
                <a:spcPct val="0"/>
              </a:spcBef>
              <a:buNone/>
              <a:defRPr kumimoji="0" lang="en-US" sz="5600" b="1" kern="1200"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z="4800" dirty="0" smtClean="0"/>
              <a:t>Weekly Benefit </a:t>
            </a:r>
            <a:endParaRPr lang="en-US" sz="4800" dirty="0"/>
          </a:p>
        </p:txBody>
      </p:sp>
      <p:sp>
        <p:nvSpPr>
          <p:cNvPr id="4" name="Content Placeholder 2"/>
          <p:cNvSpPr txBox="1">
            <a:spLocks/>
          </p:cNvSpPr>
          <p:nvPr/>
        </p:nvSpPr>
        <p:spPr>
          <a:xfrm>
            <a:off x="457200" y="1600200"/>
            <a:ext cx="8229600" cy="4525963"/>
          </a:xfrm>
          <a:prstGeom prst="rect">
            <a:avLst/>
          </a:prstGeom>
        </p:spPr>
        <p:txBody>
          <a:bodyPr vert="horz" lIns="45720" rIns="45720" anchor="t">
            <a:normAutofit/>
          </a:bodyPr>
          <a:lstStyle>
            <a:lvl1pPr marL="0" indent="0" algn="l" rtl="0" eaLnBrk="1" latinLnBrk="0" hangingPunct="1">
              <a:spcBef>
                <a:spcPct val="20000"/>
              </a:spcBef>
              <a:buClr>
                <a:schemeClr val="accent3"/>
              </a:buClr>
              <a:buSzPct val="95000"/>
              <a:buFont typeface="Wingdings 2"/>
              <a:buNone/>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1800" kern="1200">
                <a:solidFill>
                  <a:schemeClr val="tx1">
                    <a:tint val="75000"/>
                  </a:schemeClr>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600" kern="1200">
                <a:solidFill>
                  <a:schemeClr val="tx1">
                    <a:tint val="75000"/>
                  </a:schemeClr>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400" kern="1200">
                <a:solidFill>
                  <a:schemeClr val="tx1">
                    <a:tint val="75000"/>
                  </a:schemeClr>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400" kern="1200">
                <a:solidFill>
                  <a:schemeClr val="tx1">
                    <a:tint val="75000"/>
                  </a:schemeClr>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endParaRPr lang="en-US" sz="1800" dirty="0" smtClean="0"/>
          </a:p>
          <a:p>
            <a:r>
              <a:rPr lang="en-US" sz="2000" dirty="0" smtClean="0">
                <a:latin typeface="Segoe UI Semibold" panose="020B0702040204020203" pitchFamily="34" charset="0"/>
              </a:rPr>
              <a:t>Over a 4 year period, beginning 1/1/18, the weekly benefit for PFL will increase in both percentage and duration as follows:</a:t>
            </a:r>
          </a:p>
          <a:p>
            <a:endParaRPr lang="en-US" sz="1800" dirty="0" smtClean="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9594878"/>
              </p:ext>
            </p:extLst>
          </p:nvPr>
        </p:nvGraphicFramePr>
        <p:xfrm>
          <a:off x="1066800" y="2895600"/>
          <a:ext cx="6629400" cy="3139470"/>
        </p:xfrm>
        <a:graphic>
          <a:graphicData uri="http://schemas.openxmlformats.org/drawingml/2006/table">
            <a:tbl>
              <a:tblPr firstRow="1" bandRow="1">
                <a:tableStyleId>{F5AB1C69-6EDB-4FF4-983F-18BD219EF322}</a:tableStyleId>
              </a:tblPr>
              <a:tblGrid>
                <a:gridCol w="1525632"/>
                <a:gridCol w="2816552"/>
                <a:gridCol w="2287216"/>
              </a:tblGrid>
              <a:tr h="277809">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Effective Date</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Weekly Maximum Benefit Amount</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Maximum Benefit Duration</a:t>
                      </a:r>
                    </a:p>
                    <a:p>
                      <a:pPr algn="ct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r>
              <a:tr h="270490">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1/1/18</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50% of average weekly wage</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8 weeks</a:t>
                      </a:r>
                    </a:p>
                    <a:p>
                      <a:pPr algn="ct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r>
              <a:tr h="270490">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1/1/19</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55% of average weekly wage</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10 weeks</a:t>
                      </a:r>
                    </a:p>
                    <a:p>
                      <a:pPr algn="ct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r>
              <a:tr h="270490">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1/1/20</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Segoe UI" pitchFamily="34" charset="0"/>
                          <a:ea typeface="Segoe UI" panose="020B0502040204020203" pitchFamily="34" charset="0"/>
                          <a:cs typeface="Segoe UI" panose="020B0502040204020203" pitchFamily="34" charset="0"/>
                        </a:rPr>
                        <a:t>60% of average weekly wage</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10 weeks</a:t>
                      </a:r>
                    </a:p>
                    <a:p>
                      <a:pPr algn="ct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r>
              <a:tr h="4446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dirty="0" smtClean="0">
                          <a:latin typeface="Segoe UI" pitchFamily="34" charset="0"/>
                          <a:ea typeface="Segoe UI" panose="020B0502040204020203" pitchFamily="34" charset="0"/>
                          <a:cs typeface="Segoe UI" panose="020B0502040204020203" pitchFamily="34" charset="0"/>
                        </a:rPr>
                        <a:t>1/1/21</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67% of average weekly</a:t>
                      </a:r>
                      <a:r>
                        <a:rPr lang="en-US" sz="1600" b="1" baseline="0" dirty="0" smtClean="0">
                          <a:latin typeface="Segoe UI" pitchFamily="34" charset="0"/>
                          <a:ea typeface="Segoe UI" panose="020B0502040204020203" pitchFamily="34" charset="0"/>
                          <a:cs typeface="Segoe UI" panose="020B0502040204020203" pitchFamily="34" charset="0"/>
                        </a:rPr>
                        <a:t> wage</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600" b="1" dirty="0" smtClean="0">
                          <a:latin typeface="Segoe UI" pitchFamily="34" charset="0"/>
                          <a:ea typeface="Segoe UI" panose="020B0502040204020203" pitchFamily="34" charset="0"/>
                          <a:cs typeface="Segoe UI" panose="020B0502040204020203" pitchFamily="34" charset="0"/>
                        </a:rPr>
                        <a:t>12 weeks</a:t>
                      </a:r>
                      <a:endParaRPr lang="en-US" sz="1600" b="1" dirty="0">
                        <a:latin typeface="Segoe UI" pitchFamily="34" charset="0"/>
                        <a:ea typeface="Segoe UI" panose="020B0502040204020203" pitchFamily="34" charset="0"/>
                        <a:cs typeface="Segoe UI" panose="020B0502040204020203" pitchFamily="34" charset="0"/>
                      </a:endParaRPr>
                    </a:p>
                  </a:txBody>
                  <a:tcPr marT="45723" marB="45723"/>
                </a:tc>
              </a:tr>
            </a:tbl>
          </a:graphicData>
        </a:graphic>
      </p:graphicFrame>
    </p:spTree>
    <p:extLst>
      <p:ext uri="{BB962C8B-B14F-4D97-AF65-F5344CB8AC3E}">
        <p14:creationId xmlns:p14="http://schemas.microsoft.com/office/powerpoint/2010/main" val="18616572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47800"/>
            <a:ext cx="9144000" cy="4555093"/>
          </a:xfrm>
          <a:prstGeom prst="rect">
            <a:avLst/>
          </a:prstGeom>
        </p:spPr>
        <p:txBody>
          <a:bodyPr wrap="square">
            <a:spAutoFit/>
          </a:bodyPr>
          <a:lstStyle/>
          <a:p>
            <a:pPr marL="400050" lvl="1" indent="0"/>
            <a:r>
              <a:rPr lang="en-US" sz="2200" dirty="0">
                <a:latin typeface="Segoe UI Semibold" panose="020B0702040204020203" pitchFamily="34" charset="0"/>
              </a:rPr>
              <a:t>Reuben Warner Associates has been assisting our brokerage community with the placement of Statutory NY DBL coverage since the law was enacted in the 1940s.  </a:t>
            </a:r>
            <a:endParaRPr lang="en-US" sz="2200" dirty="0" smtClean="0">
              <a:latin typeface="Segoe UI Semibold" panose="020B0702040204020203" pitchFamily="34" charset="0"/>
            </a:endParaRPr>
          </a:p>
          <a:p>
            <a:pPr marL="400050" lvl="1" indent="0"/>
            <a:endParaRPr lang="en-US" sz="2200" dirty="0">
              <a:latin typeface="Segoe UI Semibold" panose="020B0702040204020203" pitchFamily="34" charset="0"/>
            </a:endParaRPr>
          </a:p>
          <a:p>
            <a:pPr marL="400050" lvl="1" indent="0"/>
            <a:r>
              <a:rPr lang="en-US" sz="2200" dirty="0" smtClean="0">
                <a:latin typeface="Segoe UI Semibold" panose="020B0702040204020203" pitchFamily="34" charset="0"/>
              </a:rPr>
              <a:t>The State of NY recently re-released the regulations for the Paid Family Leave Benefit based on the feedback received during the open comment period.  The open comment period has been extended to allow for further review of the updated regulations.</a:t>
            </a:r>
          </a:p>
          <a:p>
            <a:pPr marL="400050" lvl="1" indent="0"/>
            <a:endParaRPr lang="en-US" sz="2200" dirty="0">
              <a:latin typeface="Segoe UI Semibold" panose="020B0702040204020203" pitchFamily="34" charset="0"/>
            </a:endParaRPr>
          </a:p>
          <a:p>
            <a:pPr marL="400050" lvl="1" indent="0"/>
            <a:r>
              <a:rPr lang="en-US" sz="2200" dirty="0" smtClean="0">
                <a:latin typeface="Segoe UI Semibold" panose="020B0702040204020203" pitchFamily="34" charset="0"/>
              </a:rPr>
              <a:t>We will continue to provide our brokerage community with updates as we approach the January 1, 2018 implementation date.</a:t>
            </a:r>
          </a:p>
          <a:p>
            <a:pPr marL="400050" lvl="1" indent="0"/>
            <a:endParaRPr lang="en-US" sz="2400" dirty="0"/>
          </a:p>
          <a:p>
            <a:pPr marL="400050" lvl="1" indent="0"/>
            <a:endParaRPr lang="en-US" sz="2400" dirty="0"/>
          </a:p>
        </p:txBody>
      </p:sp>
    </p:spTree>
    <p:extLst>
      <p:ext uri="{BB962C8B-B14F-4D97-AF65-F5344CB8AC3E}">
        <p14:creationId xmlns:p14="http://schemas.microsoft.com/office/powerpoint/2010/main" val="634948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324600" y="4383871"/>
            <a:ext cx="3352800" cy="954107"/>
          </a:xfrm>
          <a:prstGeom prst="rect">
            <a:avLst/>
          </a:prstGeom>
          <a:noFill/>
        </p:spPr>
        <p:txBody>
          <a:bodyPr wrap="square" rtlCol="0">
            <a:spAutoFit/>
          </a:bodyPr>
          <a:lstStyle/>
          <a:p>
            <a:r>
              <a:rPr lang="en-US" sz="1400" b="1" dirty="0" smtClean="0">
                <a:latin typeface="Segoe UI" pitchFamily="34" charset="0"/>
                <a:cs typeface="Segoe UI" pitchFamily="34" charset="0"/>
              </a:rPr>
              <a:t>1655 Richmond Avenue</a:t>
            </a:r>
          </a:p>
          <a:p>
            <a:r>
              <a:rPr lang="en-US" sz="1400" b="1" dirty="0" smtClean="0">
                <a:latin typeface="Segoe UI" pitchFamily="34" charset="0"/>
                <a:cs typeface="Segoe UI" pitchFamily="34" charset="0"/>
              </a:rPr>
              <a:t>Staten Island, NY 10314</a:t>
            </a:r>
          </a:p>
          <a:p>
            <a:r>
              <a:rPr lang="en-US" sz="1400" b="1" dirty="0" smtClean="0">
                <a:latin typeface="Segoe UI" pitchFamily="34" charset="0"/>
                <a:cs typeface="Segoe UI" pitchFamily="34" charset="0"/>
              </a:rPr>
              <a:t>Phone: 800-421-3005</a:t>
            </a:r>
          </a:p>
          <a:p>
            <a:r>
              <a:rPr lang="en-US" sz="1400" b="1" dirty="0" smtClean="0">
                <a:latin typeface="Segoe UI" pitchFamily="34" charset="0"/>
                <a:cs typeface="Segoe UI" pitchFamily="34" charset="0"/>
              </a:rPr>
              <a:t>Website: Rwarnerinc.com</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4140200"/>
            <a:ext cx="2287721" cy="1441450"/>
          </a:xfrm>
          <a:prstGeom prst="rect">
            <a:avLst/>
          </a:prstGeom>
          <a:effectLst>
            <a:softEdge rad="127000"/>
          </a:effectLst>
        </p:spPr>
      </p:pic>
      <p:sp>
        <p:nvSpPr>
          <p:cNvPr id="7" name="Text Box 11"/>
          <p:cNvSpPr txBox="1">
            <a:spLocks noChangeArrowheads="1"/>
          </p:cNvSpPr>
          <p:nvPr/>
        </p:nvSpPr>
        <p:spPr bwMode="auto">
          <a:xfrm>
            <a:off x="0" y="5859641"/>
            <a:ext cx="9144000" cy="519113"/>
          </a:xfrm>
          <a:prstGeom prst="rect">
            <a:avLst/>
          </a:prstGeom>
          <a:noFill/>
          <a:ln w="9525">
            <a:noFill/>
            <a:miter lim="800000"/>
            <a:headEnd/>
            <a:tailEnd/>
          </a:ln>
        </p:spPr>
        <p:txBody>
          <a:bodyPr wrap="square">
            <a:spAutoFit/>
          </a:bodyPr>
          <a:lstStyle/>
          <a:p>
            <a:pPr algn="ctr">
              <a:spcBef>
                <a:spcPct val="50000"/>
              </a:spcBef>
            </a:pPr>
            <a:r>
              <a:rPr lang="en-US" sz="2800" dirty="0">
                <a:latin typeface="Monotype Corsiva" panose="03010101010201010101" pitchFamily="66" charset="0"/>
              </a:rPr>
              <a:t>“Your success is our goal.”</a:t>
            </a:r>
          </a:p>
        </p:txBody>
      </p:sp>
      <p:graphicFrame>
        <p:nvGraphicFramePr>
          <p:cNvPr id="3" name="Table 2"/>
          <p:cNvGraphicFramePr>
            <a:graphicFrameLocks noGrp="1"/>
          </p:cNvGraphicFramePr>
          <p:nvPr>
            <p:extLst>
              <p:ext uri="{D42A27DB-BD31-4B8C-83A1-F6EECF244321}">
                <p14:modId xmlns:p14="http://schemas.microsoft.com/office/powerpoint/2010/main" val="630669676"/>
              </p:ext>
            </p:extLst>
          </p:nvPr>
        </p:nvGraphicFramePr>
        <p:xfrm>
          <a:off x="323850" y="2316721"/>
          <a:ext cx="8610601" cy="1545487"/>
        </p:xfrm>
        <a:graphic>
          <a:graphicData uri="http://schemas.openxmlformats.org/drawingml/2006/table">
            <a:tbl>
              <a:tblPr firstRow="1" bandRow="1">
                <a:tableStyleId>{F5AB1C69-6EDB-4FF4-983F-18BD219EF322}</a:tableStyleId>
              </a:tblPr>
              <a:tblGrid>
                <a:gridCol w="1525632"/>
                <a:gridCol w="2816552"/>
                <a:gridCol w="2287216"/>
                <a:gridCol w="1981201"/>
              </a:tblGrid>
              <a:tr h="277809">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Team</a:t>
                      </a:r>
                      <a:r>
                        <a:rPr lang="en-US" sz="1200" b="1" baseline="0" dirty="0" smtClean="0">
                          <a:latin typeface="Segoe UI" panose="020B0502040204020203" pitchFamily="34" charset="0"/>
                          <a:ea typeface="Segoe UI" panose="020B0502040204020203" pitchFamily="34" charset="0"/>
                          <a:cs typeface="Segoe UI" panose="020B0502040204020203" pitchFamily="34" charset="0"/>
                        </a:rPr>
                        <a:t> Member</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Title</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Email Address</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Extension</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r>
              <a:tr h="270490">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Anthony </a:t>
                      </a:r>
                      <a:r>
                        <a:rPr lang="en-US" sz="1200" b="1" dirty="0" smtClean="0">
                          <a:latin typeface="Segoe UI" panose="020B0502040204020203" pitchFamily="34" charset="0"/>
                          <a:ea typeface="Segoe UI" panose="020B0502040204020203" pitchFamily="34" charset="0"/>
                          <a:cs typeface="Segoe UI" panose="020B0502040204020203" pitchFamily="34" charset="0"/>
                        </a:rPr>
                        <a:t>Cortese</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Vice President</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Abcortese@rwarnerinc.com </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itchFamily="34" charset="0"/>
                          <a:ea typeface="Segoe UI" panose="020B0502040204020203" pitchFamily="34" charset="0"/>
                          <a:cs typeface="Segoe UI" panose="020B0502040204020203" pitchFamily="34" charset="0"/>
                        </a:rPr>
                        <a:t>718.477.7370</a:t>
                      </a:r>
                      <a:endParaRPr lang="en-US" sz="1200" b="1" dirty="0">
                        <a:latin typeface="Segoe UI" pitchFamily="34" charset="0"/>
                        <a:ea typeface="Segoe UI" panose="020B0502040204020203" pitchFamily="34" charset="0"/>
                        <a:cs typeface="Segoe UI" panose="020B0502040204020203" pitchFamily="34" charset="0"/>
                      </a:endParaRPr>
                    </a:p>
                  </a:txBody>
                  <a:tcPr marT="45729" marB="45729"/>
                </a:tc>
              </a:tr>
              <a:tr h="270490">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Mark D. </a:t>
                      </a:r>
                      <a:r>
                        <a:rPr lang="en-US" sz="1200" b="1" dirty="0" smtClean="0">
                          <a:latin typeface="Segoe UI" panose="020B0502040204020203" pitchFamily="34" charset="0"/>
                          <a:ea typeface="Segoe UI" panose="020B0502040204020203" pitchFamily="34" charset="0"/>
                          <a:cs typeface="Segoe UI" panose="020B0502040204020203" pitchFamily="34" charset="0"/>
                        </a:rPr>
                        <a:t>Wintjen</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Assistant</a:t>
                      </a:r>
                      <a:r>
                        <a:rPr lang="en-US" sz="1200" b="1" baseline="0" dirty="0" smtClean="0">
                          <a:latin typeface="Segoe UI" panose="020B0502040204020203" pitchFamily="34" charset="0"/>
                          <a:ea typeface="Segoe UI" panose="020B0502040204020203" pitchFamily="34" charset="0"/>
                          <a:cs typeface="Segoe UI" panose="020B0502040204020203" pitchFamily="34" charset="0"/>
                        </a:rPr>
                        <a:t> Vice President</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Mwintjen@rwarnerinc.com</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itchFamily="34" charset="0"/>
                          <a:ea typeface="Segoe UI" panose="020B0502040204020203" pitchFamily="34" charset="0"/>
                          <a:cs typeface="Segoe UI" panose="020B0502040204020203" pitchFamily="34" charset="0"/>
                        </a:rPr>
                        <a:t>718.477.7371</a:t>
                      </a:r>
                      <a:endParaRPr lang="en-US" sz="1200" b="1" dirty="0">
                        <a:latin typeface="Segoe UI" pitchFamily="34" charset="0"/>
                        <a:ea typeface="Segoe UI" panose="020B0502040204020203" pitchFamily="34" charset="0"/>
                        <a:cs typeface="Segoe UI" panose="020B0502040204020203" pitchFamily="34" charset="0"/>
                      </a:endParaRPr>
                    </a:p>
                  </a:txBody>
                  <a:tcPr marT="45729" marB="45729"/>
                </a:tc>
              </a:tr>
              <a:tr h="270490">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Brian Farsi</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itchFamily="34" charset="0"/>
                          <a:ea typeface="Segoe UI" panose="020B0502040204020203" pitchFamily="34" charset="0"/>
                          <a:cs typeface="Segoe UI" panose="020B0502040204020203" pitchFamily="34" charset="0"/>
                        </a:rPr>
                        <a:t>Assistant</a:t>
                      </a:r>
                      <a:r>
                        <a:rPr lang="en-US" sz="1200" b="1" baseline="0" dirty="0" smtClean="0">
                          <a:latin typeface="Segoe UI" pitchFamily="34" charset="0"/>
                          <a:ea typeface="Segoe UI" panose="020B0502040204020203" pitchFamily="34" charset="0"/>
                          <a:cs typeface="Segoe UI" panose="020B0502040204020203" pitchFamily="34" charset="0"/>
                        </a:rPr>
                        <a:t> Vice President </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Bfarsi@rwarnerinc.com </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itchFamily="34" charset="0"/>
                          <a:ea typeface="Segoe UI" panose="020B0502040204020203" pitchFamily="34" charset="0"/>
                          <a:cs typeface="Segoe UI" panose="020B0502040204020203" pitchFamily="34" charset="0"/>
                        </a:rPr>
                        <a:t>718.477.7375</a:t>
                      </a:r>
                      <a:endParaRPr lang="en-US" sz="1200" b="1" dirty="0">
                        <a:latin typeface="Segoe UI" pitchFamily="34" charset="0"/>
                        <a:ea typeface="Segoe UI" panose="020B0502040204020203" pitchFamily="34" charset="0"/>
                        <a:cs typeface="Segoe UI" panose="020B0502040204020203" pitchFamily="34" charset="0"/>
                      </a:endParaRPr>
                    </a:p>
                  </a:txBody>
                  <a:tcPr marT="45729" marB="45729"/>
                </a:tc>
              </a:tr>
              <a:tr h="44466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anose="020B0502040204020203" pitchFamily="34" charset="0"/>
                          <a:ea typeface="Segoe UI" panose="020B0502040204020203" pitchFamily="34" charset="0"/>
                          <a:cs typeface="Segoe UI" panose="020B0502040204020203" pitchFamily="34" charset="0"/>
                        </a:rPr>
                        <a:t>Fitzroy Blackman</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Account Representative</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algn="ctr"/>
                      <a:r>
                        <a:rPr lang="en-US" sz="1200" b="1" dirty="0" smtClean="0">
                          <a:latin typeface="Segoe UI" panose="020B0502040204020203" pitchFamily="34" charset="0"/>
                          <a:ea typeface="Segoe UI" panose="020B0502040204020203" pitchFamily="34" charset="0"/>
                          <a:cs typeface="Segoe UI" panose="020B0502040204020203" pitchFamily="34" charset="0"/>
                        </a:rPr>
                        <a:t>Fblackman@rwarnerinc.com</a:t>
                      </a:r>
                      <a:endParaRPr lang="en-US" sz="1200" b="1" dirty="0">
                        <a:latin typeface="Segoe UI" pitchFamily="34" charset="0"/>
                        <a:ea typeface="Segoe UI" panose="020B0502040204020203" pitchFamily="34" charset="0"/>
                        <a:cs typeface="Segoe UI" panose="020B0502040204020203" pitchFamily="34" charset="0"/>
                      </a:endParaRPr>
                    </a:p>
                  </a:txBody>
                  <a:tcPr marT="45723" marB="4572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1" dirty="0" smtClean="0">
                          <a:latin typeface="Segoe UI" pitchFamily="34" charset="0"/>
                          <a:ea typeface="Segoe UI" panose="020B0502040204020203" pitchFamily="34" charset="0"/>
                          <a:cs typeface="Segoe UI" panose="020B0502040204020203" pitchFamily="34" charset="0"/>
                        </a:rPr>
                        <a:t>718.477.7374</a:t>
                      </a:r>
                      <a:endParaRPr lang="en-US" sz="1200" b="1" dirty="0">
                        <a:latin typeface="Segoe UI" pitchFamily="34" charset="0"/>
                        <a:ea typeface="Segoe UI" panose="020B0502040204020203" pitchFamily="34" charset="0"/>
                        <a:cs typeface="Segoe UI" panose="020B0502040204020203" pitchFamily="34" charset="0"/>
                      </a:endParaRPr>
                    </a:p>
                  </a:txBody>
                  <a:tcPr marT="45729" marB="45729"/>
                </a:tc>
              </a:tr>
            </a:tbl>
          </a:graphicData>
        </a:graphic>
      </p:graphicFrame>
      <p:sp>
        <p:nvSpPr>
          <p:cNvPr id="4" name="Rectangle 3"/>
          <p:cNvSpPr/>
          <p:nvPr/>
        </p:nvSpPr>
        <p:spPr>
          <a:xfrm>
            <a:off x="1448660" y="1022958"/>
            <a:ext cx="6019800" cy="830997"/>
          </a:xfrm>
          <a:prstGeom prst="rect">
            <a:avLst/>
          </a:prstGeom>
        </p:spPr>
        <p:txBody>
          <a:bodyPr wrap="square">
            <a:spAutoFit/>
          </a:bodyPr>
          <a:lstStyle/>
          <a:p>
            <a:pPr marL="400050" lvl="1" indent="0" algn="ctr"/>
            <a:r>
              <a:rPr lang="en-US" sz="2400" dirty="0">
                <a:latin typeface="+mj-lt"/>
              </a:rPr>
              <a:t>For </a:t>
            </a:r>
            <a:r>
              <a:rPr lang="en-US" sz="2400" dirty="0" smtClean="0">
                <a:latin typeface="+mj-lt"/>
              </a:rPr>
              <a:t>questions</a:t>
            </a:r>
            <a:r>
              <a:rPr lang="en-US" sz="2400" dirty="0">
                <a:latin typeface="+mj-lt"/>
              </a:rPr>
              <a:t>, please contact a member of the Statutory Disability Benefits Team:</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12283</TotalTime>
  <Words>586</Words>
  <Application>Microsoft Office PowerPoint</Application>
  <PresentationFormat>On-screen Show (4:3)</PresentationFormat>
  <Paragraphs>110</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Constantia</vt:lpstr>
      <vt:lpstr>Monotype Corsiva</vt:lpstr>
      <vt:lpstr>Segoe UI</vt:lpstr>
      <vt:lpstr>Segoe UI Semibold</vt:lpstr>
      <vt:lpstr>Wingdings 2</vt:lpstr>
      <vt:lpstr>Flow</vt:lpstr>
      <vt:lpstr>PowerPoint Presentation</vt:lpstr>
      <vt:lpstr>   PFL Employee Cost Announced</vt:lpstr>
      <vt:lpstr>Considerations….</vt:lpstr>
      <vt:lpstr>   Paid Family Leave Highlights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conference</dc:creator>
  <cp:lastModifiedBy>Conference Room</cp:lastModifiedBy>
  <cp:revision>195</cp:revision>
  <cp:lastPrinted>2017-04-18T15:11:09Z</cp:lastPrinted>
  <dcterms:created xsi:type="dcterms:W3CDTF">2012-08-24T15:06:44Z</dcterms:created>
  <dcterms:modified xsi:type="dcterms:W3CDTF">2017-06-02T17:53:15Z</dcterms:modified>
</cp:coreProperties>
</file>