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1"/>
  </p:handoutMasterIdLst>
  <p:sldIdLst>
    <p:sldId id="257" r:id="rId2"/>
    <p:sldId id="290" r:id="rId3"/>
    <p:sldId id="256" r:id="rId4"/>
    <p:sldId id="284" r:id="rId5"/>
    <p:sldId id="285" r:id="rId6"/>
    <p:sldId id="287" r:id="rId7"/>
    <p:sldId id="289" r:id="rId8"/>
    <p:sldId id="288" r:id="rId9"/>
    <p:sldId id="273" r:id="rId10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0" autoAdjust="0"/>
    <p:restoredTop sz="93651" autoAdjust="0"/>
  </p:normalViewPr>
  <p:slideViewPr>
    <p:cSldViewPr>
      <p:cViewPr varScale="1">
        <p:scale>
          <a:sx n="109" d="100"/>
          <a:sy n="109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55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40" y="6658664"/>
            <a:ext cx="4002299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02D76-6718-4BF1-B497-CF9F1B72FA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79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1B446F-534A-47A5-8266-D58ADF6309FC}" type="datetimeFigureOut">
              <a:rPr lang="en-US" smtClean="0"/>
              <a:pPr/>
              <a:t>4/18/2017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y.gov/programs/new-york-state-paid-family-leave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" y="5715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latin typeface="Monotype Corsiva" panose="03010101010201010101" pitchFamily="66" charset="0"/>
              </a:rPr>
              <a:t>“Your success is our goal.”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460500"/>
            <a:ext cx="6248400" cy="3937000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47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/>
            <a:r>
              <a:rPr lang="en-US" sz="2400" dirty="0"/>
              <a:t>Reuben Warner Associates has been assisting our brokerage community with the placement of Statutory NY DBL coverage since the law was enacted in the 1940s.  </a:t>
            </a:r>
            <a:endParaRPr lang="en-US" sz="2400" dirty="0" smtClean="0"/>
          </a:p>
          <a:p>
            <a:pPr marL="400050" lvl="1" indent="0"/>
            <a:endParaRPr lang="en-US" sz="2400" dirty="0"/>
          </a:p>
          <a:p>
            <a:pPr marL="400050" lvl="1" indent="0"/>
            <a:r>
              <a:rPr lang="en-US" sz="2400" dirty="0" smtClean="0"/>
              <a:t>Although </a:t>
            </a:r>
            <a:r>
              <a:rPr lang="en-US" sz="2400" dirty="0"/>
              <a:t>much is still to be determined, please rest assured we are working closely with our markets to better help you understand and discuss PFL coverage </a:t>
            </a:r>
            <a:r>
              <a:rPr lang="en-US" sz="2400" dirty="0" smtClean="0"/>
              <a:t>with </a:t>
            </a:r>
            <a:r>
              <a:rPr lang="en-US" sz="2400" dirty="0"/>
              <a:t>your clients</a:t>
            </a:r>
            <a:r>
              <a:rPr lang="en-US" sz="2400" dirty="0" smtClean="0"/>
              <a:t>.</a:t>
            </a:r>
          </a:p>
          <a:p>
            <a:pPr marL="400050" lvl="1" indent="0"/>
            <a:endParaRPr lang="en-US" sz="2400" dirty="0"/>
          </a:p>
          <a:p>
            <a:pPr marL="400050" lvl="1" indent="0"/>
            <a:r>
              <a:rPr lang="en-US" sz="2400" dirty="0" smtClean="0"/>
              <a:t>We will continue to provide our brokerage community with updates as we approach the January 1, 2018 implementation date.</a:t>
            </a:r>
          </a:p>
          <a:p>
            <a:pPr marL="400050" lvl="1" indent="0"/>
            <a:endParaRPr lang="en-US" sz="2400" dirty="0"/>
          </a:p>
          <a:p>
            <a:pPr marL="400050" lvl="1" indent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494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  <a:p>
            <a:r>
              <a:rPr lang="en-US" sz="2000" dirty="0" smtClean="0"/>
              <a:t>NY State has passed a Paid Family Leave Benefit which will be added to existing Statutory NY DBL policies beginning 1/1/18.</a:t>
            </a:r>
          </a:p>
          <a:p>
            <a:endParaRPr lang="en-US" sz="2000" dirty="0" smtClean="0"/>
          </a:p>
          <a:p>
            <a:r>
              <a:rPr lang="en-US" sz="2000" dirty="0" smtClean="0"/>
              <a:t>Paid Family Leave is designed to provide partial income replacement for an employee who takes time away from work  for family events such as: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Welcoming a new child to the family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Caring for a family </a:t>
            </a:r>
            <a:r>
              <a:rPr lang="en-US" sz="2000" dirty="0"/>
              <a:t>m</a:t>
            </a:r>
            <a:r>
              <a:rPr lang="en-US" sz="2000" dirty="0" smtClean="0"/>
              <a:t>ember with a serious health condition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Preparing for a family member’s military service requirement</a:t>
            </a:r>
          </a:p>
          <a:p>
            <a:pPr marL="457200" indent="-457200">
              <a:buFont typeface="Wingdings 2"/>
              <a:buAutoNum type="alphaLcParenR"/>
            </a:pPr>
            <a:endParaRPr lang="en-US" sz="2000" dirty="0"/>
          </a:p>
          <a:p>
            <a:pPr algn="ctr"/>
            <a:r>
              <a:rPr lang="en-US" sz="2000" i="1" dirty="0" smtClean="0"/>
              <a:t>*</a:t>
            </a:r>
            <a:r>
              <a:rPr lang="en-US" sz="1400" i="1" dirty="0" smtClean="0"/>
              <a:t>The above are a few examples of paid family leave events</a:t>
            </a:r>
            <a:endParaRPr lang="en-US" sz="1400" i="1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Paid </a:t>
            </a:r>
            <a:r>
              <a:rPr lang="en-US" dirty="0" smtClean="0"/>
              <a:t>Family Leave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Weekly Benefit </a:t>
            </a:r>
            <a:endParaRPr lang="en-US" sz="4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 smtClean="0"/>
          </a:p>
          <a:p>
            <a:r>
              <a:rPr lang="en-US" sz="1800" dirty="0" smtClean="0"/>
              <a:t>Over a 4 year period, beginning 1/1/18, the weekly benefit for PFL will increase in both percentage and duration as follows:</a:t>
            </a:r>
          </a:p>
          <a:p>
            <a:endParaRPr lang="en-US" sz="1800" dirty="0" smtClean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78172"/>
              </p:ext>
            </p:extLst>
          </p:nvPr>
        </p:nvGraphicFramePr>
        <p:xfrm>
          <a:off x="1143000" y="3124200"/>
          <a:ext cx="6629400" cy="21820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5632"/>
                <a:gridCol w="2816552"/>
                <a:gridCol w="2287216"/>
              </a:tblGrid>
              <a:tr h="27780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Effective Date</a:t>
                      </a:r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Weekly Maximum Benefit Amount</a:t>
                      </a:r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Maximum Benefit Duration</a:t>
                      </a:r>
                    </a:p>
                    <a:p>
                      <a:pPr algn="ctr"/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</a:tr>
              <a:tr h="2704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1/1/18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50% of average weekly wage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8 weeks</a:t>
                      </a:r>
                    </a:p>
                    <a:p>
                      <a:pPr algn="ctr"/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</a:tr>
              <a:tr h="2704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1/1/19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55% of average weekly wage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 weeks</a:t>
                      </a:r>
                    </a:p>
                    <a:p>
                      <a:pPr algn="ctr"/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</a:tr>
              <a:tr h="2704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1/1/20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60% of average weekly wage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 weeks</a:t>
                      </a:r>
                    </a:p>
                    <a:p>
                      <a:pPr algn="ctr"/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</a:tr>
              <a:tr h="4446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1/1/21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67% of average weekly</a:t>
                      </a:r>
                      <a:r>
                        <a:rPr lang="en-US" sz="1100" b="1" baseline="0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wage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12 weeks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65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endParaRPr lang="en-US" dirty="0" smtClean="0"/>
          </a:p>
          <a:p>
            <a:r>
              <a:rPr lang="en-US" sz="4400" dirty="0" smtClean="0"/>
              <a:t>What You Need to Know….</a:t>
            </a:r>
            <a:endParaRPr lang="en-US" sz="4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981200"/>
            <a:ext cx="8229600" cy="4525963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By amendment, PFL will be added to existing NY DBL policies.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PFL is applicable to Employers who are subject to NY DBL regulations, regardless of size.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PFL will be 100% paid by Employees through payroll deduction.  (Employee contributions can begin as soon as 7/1/17).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Although NY State has yet to announce the rate for PFL, it will be community rated.  All employees regardless of size will be charged the same cost.</a:t>
            </a:r>
          </a:p>
          <a:p>
            <a:pPr algn="ctr"/>
            <a:endParaRPr lang="en-US" sz="1200" i="1" dirty="0" smtClean="0"/>
          </a:p>
          <a:p>
            <a:pPr algn="ctr"/>
            <a:endParaRPr lang="en-US" sz="1200" i="1" dirty="0" smtClean="0"/>
          </a:p>
          <a:p>
            <a:pPr algn="ctr"/>
            <a:r>
              <a:rPr lang="en-US" sz="1200" i="1" dirty="0" smtClean="0"/>
              <a:t>For additional information on Paid Family Leave, please refer to the following website:</a:t>
            </a:r>
          </a:p>
          <a:p>
            <a:pPr algn="ctr"/>
            <a:endParaRPr lang="en-US" sz="1200" i="1" dirty="0" smtClean="0"/>
          </a:p>
          <a:p>
            <a:pPr algn="ctr"/>
            <a:r>
              <a:rPr lang="en-US" sz="1400" dirty="0" smtClean="0">
                <a:hlinkClick r:id="rId2"/>
              </a:rPr>
              <a:t>https://www.ny.gov/programs/new-york-state-paid-family-leave</a:t>
            </a:r>
            <a:endParaRPr lang="en-US" sz="1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508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The Unknown…</a:t>
            </a:r>
            <a:endParaRPr lang="en-US" sz="4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Since the passage of the PFL benefit, there is currently a 45 day public comment period.  After reviewing the regulation, we have posed the following questions to our markets and we are awaiting additional clarification: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contributions can begin 7/1/17, but the benefit does not begin until 1/1/18, what happens to collected employee contributions?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Since the employees are paying 100% of the premium, how will the benefit be taxed, if taxed at all?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Can premium/employee contributions be made on a pre-tax basis?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80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83512" y="304800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The Unknown (continued)…</a:t>
            </a:r>
            <a:endParaRPr lang="en-US" sz="4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828800"/>
            <a:ext cx="8229600" cy="4525963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How will PFL impact the handling of experience rated NY DBL accounts?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NY DBL has been provided with an extension of coverage for Non NY Employees, are the Non NY Employees also provided with PFL?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How does PFL impact groups who are currently providing NY DBL on a voluntary basis, such as Government Entities, Partners of an LLC or other non-subject employees?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Will the addition of PFL cause the State of NY to consider increasing the NY DBL Benefit as well?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199" y="1143000"/>
            <a:ext cx="8229600" cy="4525963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 algn="ctr"/>
            <a:endParaRPr lang="en-US" sz="1600" dirty="0" smtClean="0"/>
          </a:p>
          <a:p>
            <a:pPr marL="400050" lvl="1" indent="0" algn="ctr"/>
            <a:endParaRPr lang="en-US" sz="1600" dirty="0" smtClean="0"/>
          </a:p>
          <a:p>
            <a:pPr marL="400050" lvl="1" indent="0"/>
            <a:r>
              <a:rPr lang="en-US" sz="1600" dirty="0" smtClean="0"/>
              <a:t>For Questions, please contact a member of the Statutory Disability Benefits Team:</a:t>
            </a:r>
          </a:p>
          <a:p>
            <a:pPr marL="400050" lvl="1" indent="0" algn="ctr"/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07860"/>
              </p:ext>
            </p:extLst>
          </p:nvPr>
        </p:nvGraphicFramePr>
        <p:xfrm>
          <a:off x="266698" y="2743200"/>
          <a:ext cx="8610601" cy="15339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5632"/>
                <a:gridCol w="2816552"/>
                <a:gridCol w="2287216"/>
                <a:gridCol w="1981201"/>
              </a:tblGrid>
              <a:tr h="27780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Team</a:t>
                      </a:r>
                      <a:r>
                        <a:rPr lang="en-US" sz="1200" b="1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Member</a:t>
                      </a:r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Title</a:t>
                      </a:r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Email Address</a:t>
                      </a:r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Extension</a:t>
                      </a:r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</a:tr>
              <a:tr h="2704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Anthony Cortese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Vice President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Abcortese@rwarnerinc.com 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718.477.7370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9" marB="45729"/>
                </a:tc>
              </a:tr>
              <a:tr h="2704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Mark Wintjen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AVP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Mwintjen@rwarnerinc.com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718.477.7371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9" marB="45729"/>
                </a:tc>
              </a:tr>
              <a:tr h="2704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Brian Farsi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AVP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Bfarsi@rwarnerinc.com 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718.477.7375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9" marB="45729"/>
                </a:tc>
              </a:tr>
              <a:tr h="4446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Fitzroy Blackman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Account </a:t>
                      </a:r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Representative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Fblackman@rwarnerinc.com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718.477.7374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9" marB="4572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16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9200" y="35052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1655 Richmond Avenue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Staten Island, NY 10314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Phone: 800-421-3005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Website: Rwarnerinc.com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16150"/>
            <a:ext cx="4091694" cy="25781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5486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latin typeface="Monotype Corsiva" panose="03010101010201010101" pitchFamily="66" charset="0"/>
              </a:rPr>
              <a:t>“Your success is our goal.”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12182</TotalTime>
  <Words>600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Constantia</vt:lpstr>
      <vt:lpstr>Monotype Corsiva</vt:lpstr>
      <vt:lpstr>Segoe UI</vt:lpstr>
      <vt:lpstr>Wingdings 2</vt:lpstr>
      <vt:lpstr>Flow</vt:lpstr>
      <vt:lpstr>PowerPoint Presentation</vt:lpstr>
      <vt:lpstr>PowerPoint Presentation</vt:lpstr>
      <vt:lpstr>   Paid Family Leave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conference</dc:creator>
  <cp:lastModifiedBy>Brian Farsi</cp:lastModifiedBy>
  <cp:revision>183</cp:revision>
  <cp:lastPrinted>2017-04-18T15:11:09Z</cp:lastPrinted>
  <dcterms:created xsi:type="dcterms:W3CDTF">2012-08-24T15:06:44Z</dcterms:created>
  <dcterms:modified xsi:type="dcterms:W3CDTF">2017-04-18T15:18:35Z</dcterms:modified>
</cp:coreProperties>
</file>